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ebas Neue Bold" panose="020B0606020202050201" pitchFamily="34" charset="77"/>
      <p:regular r:id="rId13"/>
      <p:bold r:id="rId14"/>
    </p:embeddedFont>
    <p:embeddedFont>
      <p:font typeface="Codec Pro" pitchFamily="2" charset="0"/>
      <p:regular r:id="rId15"/>
    </p:embeddedFont>
    <p:embeddedFont>
      <p:font typeface="Codec Pro Bold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8" autoAdjust="0"/>
    <p:restoredTop sz="94512" autoAdjust="0"/>
  </p:normalViewPr>
  <p:slideViewPr>
    <p:cSldViewPr>
      <p:cViewPr varScale="1">
        <p:scale>
          <a:sx n="90" d="100"/>
          <a:sy n="90" d="100"/>
        </p:scale>
        <p:origin x="154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029" y="-1085853"/>
            <a:ext cx="18688059" cy="12458706"/>
          </a:xfrm>
          <a:custGeom>
            <a:avLst/>
            <a:gdLst/>
            <a:ahLst/>
            <a:cxnLst/>
            <a:rect l="l" t="t" r="r" b="b"/>
            <a:pathLst>
              <a:path w="18688059" h="12458706">
                <a:moveTo>
                  <a:pt x="0" y="0"/>
                </a:moveTo>
                <a:lnTo>
                  <a:pt x="18688058" y="0"/>
                </a:lnTo>
                <a:lnTo>
                  <a:pt x="18688058" y="12458706"/>
                </a:lnTo>
                <a:lnTo>
                  <a:pt x="0" y="1245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8321" y="940648"/>
            <a:ext cx="17242654" cy="8098577"/>
            <a:chOff x="0" y="0"/>
            <a:chExt cx="22990206" cy="10798103"/>
          </a:xfrm>
        </p:grpSpPr>
        <p:sp>
          <p:nvSpPr>
            <p:cNvPr id="4" name="Freeform 4"/>
            <p:cNvSpPr/>
            <p:nvPr/>
          </p:nvSpPr>
          <p:spPr>
            <a:xfrm flipH="1">
              <a:off x="10324267" y="0"/>
              <a:ext cx="12665939" cy="8443959"/>
            </a:xfrm>
            <a:custGeom>
              <a:avLst/>
              <a:gdLst/>
              <a:ahLst/>
              <a:cxnLst/>
              <a:rect l="l" t="t" r="r" b="b"/>
              <a:pathLst>
                <a:path w="12665939" h="8443959">
                  <a:moveTo>
                    <a:pt x="12665939" y="0"/>
                  </a:moveTo>
                  <a:lnTo>
                    <a:pt x="0" y="0"/>
                  </a:lnTo>
                  <a:lnTo>
                    <a:pt x="0" y="8443959"/>
                  </a:lnTo>
                  <a:lnTo>
                    <a:pt x="12665939" y="8443959"/>
                  </a:lnTo>
                  <a:lnTo>
                    <a:pt x="12665939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00799"/>
              <a:ext cx="13846184" cy="549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318"/>
                </a:lnSpc>
              </a:pPr>
              <a:r>
                <a:rPr lang="en-US" sz="11464" b="1">
                  <a:solidFill>
                    <a:srgbClr val="F4F4F4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Automated Resume Filtering Using </a:t>
              </a:r>
              <a:r>
                <a:rPr lang="en-US" sz="11464" b="1">
                  <a:solidFill>
                    <a:srgbClr val="FF3131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UiPath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69648" y="9029700"/>
            <a:ext cx="891835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 b="1">
                <a:solidFill>
                  <a:srgbClr val="F4F4F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- Arsh Syed | AXS220361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52197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 &amp; Next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1754743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Final Thoughts + Future 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90574"/>
            <a:ext cx="11929496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Final</a:t>
            </a:r>
            <a:r>
              <a:rPr lang="en-US" sz="2400" b="1" u="none" strike="noStrike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Reflections</a:t>
            </a:r>
          </a:p>
          <a:p>
            <a:pPr marL="431802" lvl="1" indent="-215901" algn="l">
              <a:lnSpc>
                <a:spcPts val="24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Building this bot was both challenging and rewarding</a:t>
            </a:r>
          </a:p>
          <a:p>
            <a:pPr marL="431802" lvl="1" indent="-215901" algn="l">
              <a:lnSpc>
                <a:spcPts val="50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 developed a strong understanding of document parsing, regex, and real-world bot logic</a:t>
            </a:r>
          </a:p>
          <a:p>
            <a:pPr marL="431802" lvl="1" indent="-215901" algn="l">
              <a:lnSpc>
                <a:spcPts val="24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Learned to think from the perspective of HR professionals while building tech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191125"/>
            <a:ext cx="11929496" cy="204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4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</a:t>
            </a:r>
            <a:r>
              <a:rPr lang="en-US" sz="2400" b="1" u="none" strike="noStrik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Improvements</a:t>
            </a:r>
          </a:p>
          <a:p>
            <a:pPr marL="431801" lvl="1" indent="-215900" algn="l">
              <a:lnSpc>
                <a:spcPts val="308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Add NLP-based parsing using ML models (e.g., spaCy, OpenAI)</a:t>
            </a:r>
          </a:p>
          <a:p>
            <a:pPr marL="431801" lvl="1" indent="-215900" algn="l">
              <a:lnSpc>
                <a:spcPts val="308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Integrate job descriptions dynamically via form input</a:t>
            </a:r>
          </a:p>
          <a:p>
            <a:pPr marL="431801" lvl="1" indent="-215900" algn="l">
              <a:lnSpc>
                <a:spcPts val="308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Support multi-language resumes and image-heavy formats</a:t>
            </a:r>
          </a:p>
          <a:p>
            <a:pPr marL="431801" lvl="1" indent="-215900" algn="l">
              <a:lnSpc>
                <a:spcPts val="308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Publish as an unattended robot for real-time screening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6440" y="3677453"/>
            <a:ext cx="2647073" cy="2647073"/>
          </a:xfrm>
          <a:custGeom>
            <a:avLst/>
            <a:gdLst/>
            <a:ahLst/>
            <a:cxnLst/>
            <a:rect l="l" t="t" r="r" b="b"/>
            <a:pathLst>
              <a:path w="2647073" h="2647073">
                <a:moveTo>
                  <a:pt x="0" y="0"/>
                </a:moveTo>
                <a:lnTo>
                  <a:pt x="2647074" y="0"/>
                </a:lnTo>
                <a:lnTo>
                  <a:pt x="2647074" y="2647074"/>
                </a:lnTo>
                <a:lnTo>
                  <a:pt x="0" y="264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5" r="-46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70689" y="3677453"/>
            <a:ext cx="8700356" cy="5580847"/>
          </a:xfrm>
          <a:custGeom>
            <a:avLst/>
            <a:gdLst/>
            <a:ahLst/>
            <a:cxnLst/>
            <a:rect l="l" t="t" r="r" b="b"/>
            <a:pathLst>
              <a:path w="8700356" h="5580847">
                <a:moveTo>
                  <a:pt x="0" y="0"/>
                </a:moveTo>
                <a:lnTo>
                  <a:pt x="8700356" y="0"/>
                </a:lnTo>
                <a:lnTo>
                  <a:pt x="8700356" y="5580847"/>
                </a:lnTo>
                <a:lnTo>
                  <a:pt x="0" y="5580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82023" y="6611227"/>
            <a:ext cx="2631491" cy="2647073"/>
          </a:xfrm>
          <a:custGeom>
            <a:avLst/>
            <a:gdLst/>
            <a:ahLst/>
            <a:cxnLst/>
            <a:rect l="l" t="t" r="r" b="b"/>
            <a:pathLst>
              <a:path w="2631491" h="2647073">
                <a:moveTo>
                  <a:pt x="0" y="0"/>
                </a:moveTo>
                <a:lnTo>
                  <a:pt x="2631491" y="0"/>
                </a:lnTo>
                <a:lnTo>
                  <a:pt x="2631491" y="2647073"/>
                </a:lnTo>
                <a:lnTo>
                  <a:pt x="0" y="264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88" r="-387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677453"/>
            <a:ext cx="3476039" cy="5580847"/>
          </a:xfrm>
          <a:custGeom>
            <a:avLst/>
            <a:gdLst/>
            <a:ahLst/>
            <a:cxnLst/>
            <a:rect l="l" t="t" r="r" b="b"/>
            <a:pathLst>
              <a:path w="3476039" h="5580847">
                <a:moveTo>
                  <a:pt x="0" y="0"/>
                </a:moveTo>
                <a:lnTo>
                  <a:pt x="3476039" y="0"/>
                </a:lnTo>
                <a:lnTo>
                  <a:pt x="3476039" y="5580847"/>
                </a:lnTo>
                <a:lnTo>
                  <a:pt x="0" y="5580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66" r="-149338" b="-17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3677453"/>
            <a:ext cx="3476039" cy="5580847"/>
            <a:chOff x="0" y="0"/>
            <a:chExt cx="3236731" cy="5196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36731" cy="5196632"/>
            </a:xfrm>
            <a:custGeom>
              <a:avLst/>
              <a:gdLst/>
              <a:ahLst/>
              <a:cxnLst/>
              <a:rect l="l" t="t" r="r" b="b"/>
              <a:pathLst>
                <a:path w="3236731" h="5196632">
                  <a:moveTo>
                    <a:pt x="17818" y="0"/>
                  </a:moveTo>
                  <a:lnTo>
                    <a:pt x="3218913" y="0"/>
                  </a:lnTo>
                  <a:cubicBezTo>
                    <a:pt x="3223639" y="0"/>
                    <a:pt x="3228171" y="1877"/>
                    <a:pt x="3231512" y="5219"/>
                  </a:cubicBezTo>
                  <a:cubicBezTo>
                    <a:pt x="3234854" y="8560"/>
                    <a:pt x="3236731" y="13092"/>
                    <a:pt x="3236731" y="17818"/>
                  </a:cubicBezTo>
                  <a:lnTo>
                    <a:pt x="3236731" y="5178815"/>
                  </a:lnTo>
                  <a:cubicBezTo>
                    <a:pt x="3236731" y="5183540"/>
                    <a:pt x="3234854" y="5188072"/>
                    <a:pt x="3231512" y="5191414"/>
                  </a:cubicBezTo>
                  <a:cubicBezTo>
                    <a:pt x="3228171" y="5194755"/>
                    <a:pt x="3223639" y="5196632"/>
                    <a:pt x="3218913" y="5196632"/>
                  </a:cubicBezTo>
                  <a:lnTo>
                    <a:pt x="17818" y="5196632"/>
                  </a:lnTo>
                  <a:cubicBezTo>
                    <a:pt x="13092" y="5196632"/>
                    <a:pt x="8560" y="5194755"/>
                    <a:pt x="5219" y="5191414"/>
                  </a:cubicBezTo>
                  <a:cubicBezTo>
                    <a:pt x="1877" y="5188072"/>
                    <a:pt x="0" y="5183540"/>
                    <a:pt x="0" y="5178815"/>
                  </a:cubicBezTo>
                  <a:lnTo>
                    <a:pt x="0" y="17818"/>
                  </a:lnTo>
                  <a:cubicBezTo>
                    <a:pt x="0" y="13092"/>
                    <a:pt x="1877" y="8560"/>
                    <a:pt x="5219" y="5219"/>
                  </a:cubicBezTo>
                  <a:cubicBezTo>
                    <a:pt x="8560" y="1877"/>
                    <a:pt x="13092" y="0"/>
                    <a:pt x="178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236731" cy="5244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9230443" y="2117698"/>
            <a:ext cx="5580847" cy="8700356"/>
            <a:chOff x="0" y="0"/>
            <a:chExt cx="5196632" cy="8101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96632" cy="8101379"/>
            </a:xfrm>
            <a:custGeom>
              <a:avLst/>
              <a:gdLst/>
              <a:ahLst/>
              <a:cxnLst/>
              <a:rect l="l" t="t" r="r" b="b"/>
              <a:pathLst>
                <a:path w="5196632" h="8101379">
                  <a:moveTo>
                    <a:pt x="11098" y="0"/>
                  </a:moveTo>
                  <a:lnTo>
                    <a:pt x="5185535" y="0"/>
                  </a:lnTo>
                  <a:cubicBezTo>
                    <a:pt x="5188478" y="0"/>
                    <a:pt x="5191301" y="1169"/>
                    <a:pt x="5193382" y="3250"/>
                  </a:cubicBezTo>
                  <a:cubicBezTo>
                    <a:pt x="5195463" y="5332"/>
                    <a:pt x="5196632" y="8155"/>
                    <a:pt x="5196632" y="11098"/>
                  </a:cubicBezTo>
                  <a:lnTo>
                    <a:pt x="5196632" y="8090281"/>
                  </a:lnTo>
                  <a:cubicBezTo>
                    <a:pt x="5196632" y="8096410"/>
                    <a:pt x="5191664" y="8101379"/>
                    <a:pt x="5185535" y="8101379"/>
                  </a:cubicBezTo>
                  <a:lnTo>
                    <a:pt x="11098" y="8101379"/>
                  </a:lnTo>
                  <a:cubicBezTo>
                    <a:pt x="4969" y="8101379"/>
                    <a:pt x="0" y="8096410"/>
                    <a:pt x="0" y="8090281"/>
                  </a:cubicBezTo>
                  <a:lnTo>
                    <a:pt x="0" y="11098"/>
                  </a:lnTo>
                  <a:cubicBezTo>
                    <a:pt x="0" y="4969"/>
                    <a:pt x="4969" y="0"/>
                    <a:pt x="11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196632" cy="814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66440" y="3677453"/>
            <a:ext cx="2647073" cy="2647073"/>
            <a:chOff x="0" y="0"/>
            <a:chExt cx="2660775" cy="26607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60775" cy="2660775"/>
            </a:xfrm>
            <a:custGeom>
              <a:avLst/>
              <a:gdLst/>
              <a:ahLst/>
              <a:cxnLst/>
              <a:rect l="l" t="t" r="r" b="b"/>
              <a:pathLst>
                <a:path w="2660775" h="2660775">
                  <a:moveTo>
                    <a:pt x="23398" y="0"/>
                  </a:moveTo>
                  <a:lnTo>
                    <a:pt x="2637377" y="0"/>
                  </a:lnTo>
                  <a:cubicBezTo>
                    <a:pt x="2643583" y="0"/>
                    <a:pt x="2649534" y="2465"/>
                    <a:pt x="2653922" y="6853"/>
                  </a:cubicBezTo>
                  <a:cubicBezTo>
                    <a:pt x="2658310" y="11241"/>
                    <a:pt x="2660775" y="17192"/>
                    <a:pt x="2660775" y="23398"/>
                  </a:cubicBezTo>
                  <a:lnTo>
                    <a:pt x="2660775" y="2637377"/>
                  </a:lnTo>
                  <a:cubicBezTo>
                    <a:pt x="2660775" y="2650299"/>
                    <a:pt x="2650299" y="2660775"/>
                    <a:pt x="2637377" y="2660775"/>
                  </a:cubicBezTo>
                  <a:lnTo>
                    <a:pt x="23398" y="2660775"/>
                  </a:lnTo>
                  <a:cubicBezTo>
                    <a:pt x="10475" y="2660775"/>
                    <a:pt x="0" y="2650299"/>
                    <a:pt x="0" y="2637377"/>
                  </a:cubicBezTo>
                  <a:lnTo>
                    <a:pt x="0" y="23398"/>
                  </a:lnTo>
                  <a:cubicBezTo>
                    <a:pt x="0" y="10475"/>
                    <a:pt x="10475" y="0"/>
                    <a:pt x="2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660775" cy="2708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66440" y="6611227"/>
            <a:ext cx="2647073" cy="2647073"/>
            <a:chOff x="0" y="0"/>
            <a:chExt cx="2660775" cy="26607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60775" cy="2660775"/>
            </a:xfrm>
            <a:custGeom>
              <a:avLst/>
              <a:gdLst/>
              <a:ahLst/>
              <a:cxnLst/>
              <a:rect l="l" t="t" r="r" b="b"/>
              <a:pathLst>
                <a:path w="2660775" h="2660775">
                  <a:moveTo>
                    <a:pt x="23398" y="0"/>
                  </a:moveTo>
                  <a:lnTo>
                    <a:pt x="2637377" y="0"/>
                  </a:lnTo>
                  <a:cubicBezTo>
                    <a:pt x="2643583" y="0"/>
                    <a:pt x="2649534" y="2465"/>
                    <a:pt x="2653922" y="6853"/>
                  </a:cubicBezTo>
                  <a:cubicBezTo>
                    <a:pt x="2658310" y="11241"/>
                    <a:pt x="2660775" y="17192"/>
                    <a:pt x="2660775" y="23398"/>
                  </a:cubicBezTo>
                  <a:lnTo>
                    <a:pt x="2660775" y="2637377"/>
                  </a:lnTo>
                  <a:cubicBezTo>
                    <a:pt x="2660775" y="2650299"/>
                    <a:pt x="2650299" y="2660775"/>
                    <a:pt x="2637377" y="2660775"/>
                  </a:cubicBezTo>
                  <a:lnTo>
                    <a:pt x="23398" y="2660775"/>
                  </a:lnTo>
                  <a:cubicBezTo>
                    <a:pt x="10475" y="2660775"/>
                    <a:pt x="0" y="2650299"/>
                    <a:pt x="0" y="2637377"/>
                  </a:cubicBezTo>
                  <a:lnTo>
                    <a:pt x="0" y="23398"/>
                  </a:lnTo>
                  <a:cubicBezTo>
                    <a:pt x="0" y="10475"/>
                    <a:pt x="10475" y="0"/>
                    <a:pt x="2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660775" cy="2708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393713" y="3904183"/>
            <a:ext cx="10675294" cy="7112415"/>
          </a:xfrm>
          <a:custGeom>
            <a:avLst/>
            <a:gdLst/>
            <a:ahLst/>
            <a:cxnLst/>
            <a:rect l="l" t="t" r="r" b="b"/>
            <a:pathLst>
              <a:path w="10675294" h="7112415">
                <a:moveTo>
                  <a:pt x="0" y="0"/>
                </a:moveTo>
                <a:lnTo>
                  <a:pt x="10675294" y="0"/>
                </a:lnTo>
                <a:lnTo>
                  <a:pt x="10675294" y="7112415"/>
                </a:lnTo>
                <a:lnTo>
                  <a:pt x="0" y="7112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38627" y="1257300"/>
            <a:ext cx="14710172" cy="162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8"/>
              </a:lnSpc>
              <a:spcBef>
                <a:spcPct val="0"/>
              </a:spcBef>
            </a:pPr>
            <a:r>
              <a:rPr lang="en-US" sz="12198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ThankYOu &amp; Keep automating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04753" y="1028700"/>
            <a:ext cx="15257014" cy="10171342"/>
          </a:xfrm>
          <a:custGeom>
            <a:avLst/>
            <a:gdLst/>
            <a:ahLst/>
            <a:cxnLst/>
            <a:rect l="l" t="t" r="r" b="b"/>
            <a:pathLst>
              <a:path w="15257014" h="10171342">
                <a:moveTo>
                  <a:pt x="0" y="0"/>
                </a:moveTo>
                <a:lnTo>
                  <a:pt x="15257014" y="0"/>
                </a:lnTo>
                <a:lnTo>
                  <a:pt x="15257014" y="10171342"/>
                </a:lnTo>
                <a:lnTo>
                  <a:pt x="0" y="10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41536"/>
            <a:ext cx="36195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</a:t>
            </a:r>
            <a:r>
              <a:rPr lang="en-US" sz="2400" b="1" u="none" strike="noStrike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63201"/>
            <a:ext cx="10255002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</a:t>
            </a:r>
            <a:r>
              <a:rPr lang="en-US" sz="7200" b="1" u="none" strike="noStrike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 Resume Screening Bottleneck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90227"/>
            <a:ext cx="14522379" cy="386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Manual</a:t>
            </a: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resume screening is time-consuming and error-prone</a:t>
            </a:r>
          </a:p>
          <a:p>
            <a:pPr marL="561339" lvl="1" indent="-280669" algn="just">
              <a:lnSpc>
                <a:spcPts val="519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 risk of overlooking qualified candidates</a:t>
            </a:r>
          </a:p>
          <a:p>
            <a:pPr marL="561339" lvl="1" indent="-280669" algn="just">
              <a:lnSpc>
                <a:spcPts val="519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HR teams struggle with inconsistent formatting, varied skill terms</a:t>
            </a:r>
          </a:p>
          <a:p>
            <a:pPr marL="561339" lvl="1" indent="-280669" algn="just">
              <a:lnSpc>
                <a:spcPts val="519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Growing need for intelligent, unbiased, automated evaluation</a:t>
            </a:r>
          </a:p>
          <a:p>
            <a:pPr marL="561339" lvl="1" indent="-280669" algn="just">
              <a:lnSpc>
                <a:spcPts val="5199"/>
              </a:lnSpc>
              <a:buFont typeface="Arial"/>
              <a:buChar char="•"/>
            </a:pP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Real-world formats include PDF, scanned docs, mixed layouts</a:t>
            </a:r>
          </a:p>
          <a:p>
            <a:pPr algn="just">
              <a:lnSpc>
                <a:spcPts val="1920"/>
              </a:lnSpc>
            </a:pPr>
            <a:endParaRPr lang="en-US" sz="2599" u="none" strike="noStrike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1920"/>
              </a:lnSpc>
            </a:pPr>
            <a:endParaRPr lang="en-US" sz="2599" u="none" strike="noStrike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554" y="-477629"/>
            <a:ext cx="18347554" cy="12231703"/>
          </a:xfrm>
          <a:custGeom>
            <a:avLst/>
            <a:gdLst/>
            <a:ahLst/>
            <a:cxnLst/>
            <a:rect l="l" t="t" r="r" b="b"/>
            <a:pathLst>
              <a:path w="18347554" h="12231703">
                <a:moveTo>
                  <a:pt x="0" y="0"/>
                </a:moveTo>
                <a:lnTo>
                  <a:pt x="18347554" y="0"/>
                </a:lnTo>
                <a:lnTo>
                  <a:pt x="18347554" y="12231703"/>
                </a:lnTo>
                <a:lnTo>
                  <a:pt x="0" y="1223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8923" y="1717493"/>
            <a:ext cx="13419832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Inputs: Real-World Resume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8923" y="3090069"/>
            <a:ext cx="16230600" cy="326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200+ resumes in varied PDF formats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Mix of structured, semi-structured, and image-based content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Resumes contain diverse layouts: columns, headers, sidebars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Skills, titles, and experience phrased inconsistently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Reference job descriptions provided as .txt files for matching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52500"/>
            <a:ext cx="8115300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Used &amp; Complexity of the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05517" y="2529294"/>
            <a:ext cx="7375482" cy="5732139"/>
          </a:xfrm>
          <a:custGeom>
            <a:avLst/>
            <a:gdLst/>
            <a:ahLst/>
            <a:cxnLst/>
            <a:rect l="l" t="t" r="r" b="b"/>
            <a:pathLst>
              <a:path w="7375482" h="5732139">
                <a:moveTo>
                  <a:pt x="0" y="0"/>
                </a:moveTo>
                <a:lnTo>
                  <a:pt x="7375482" y="0"/>
                </a:lnTo>
                <a:lnTo>
                  <a:pt x="7375482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5" r="-3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01980"/>
            <a:ext cx="6990841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Architecture (State Machine Model)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9776817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Automation Workflow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30731"/>
            <a:ext cx="9363062" cy="817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9"/>
              </a:lnSpc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The resume filtering bot follows a clean and modular state machine-based architecture. Each resume is passed through a well-defined series of states. This approach enhances fault tolerance, makes error handling easier, and simplifies debugging.</a:t>
            </a:r>
          </a:p>
          <a:p>
            <a:pPr algn="just">
              <a:lnSpc>
                <a:spcPts val="3209"/>
              </a:lnSpc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Main States in the Workflow: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Start – Initializes environment variables and folders.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Load Reference Files – Reads the required job profile (.txt) for scoring reference.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Read Input Resumes – Loads and reads all the resumes from the designated folder.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Process Each Resume – Extracts text, parses skills, title, degree, and experience.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Calculate Scores – Uses a weighted formula to score the resume.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Write to Excel – Populates the final Excel sheet, sorted by highest score.</a:t>
            </a:r>
          </a:p>
          <a:p>
            <a:pPr marL="498557" lvl="1" indent="-249279" algn="just">
              <a:lnSpc>
                <a:spcPts val="3209"/>
              </a:lnSpc>
              <a:buFont typeface="Arial"/>
              <a:buChar char="•"/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End – Final log write and clean exit.</a:t>
            </a:r>
          </a:p>
          <a:p>
            <a:pPr algn="just">
              <a:lnSpc>
                <a:spcPts val="3209"/>
              </a:lnSpc>
            </a:pPr>
            <a:r>
              <a:rPr lang="en-US" sz="2309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The state machine model allows flexible transitions and skips failed resumes without halting the entire process.</a:t>
            </a:r>
          </a:p>
          <a:p>
            <a:pPr algn="just">
              <a:lnSpc>
                <a:spcPts val="3209"/>
              </a:lnSpc>
            </a:pPr>
            <a:endParaRPr lang="en-US" sz="2309" dirty="0">
              <a:solidFill>
                <a:srgbClr val="F4F4F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259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59817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Explanation of Automations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0775305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Automation</a:t>
            </a:r>
            <a:r>
              <a:rPr lang="en-US" sz="7200" b="1" u="none" strike="noStrike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 Used – Key Techniques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735885"/>
            <a:ext cx="3118728" cy="2921027"/>
            <a:chOff x="0" y="0"/>
            <a:chExt cx="4158304" cy="38947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3919537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ate Machine Architecture for Workflow Control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0328"/>
              <a:ext cx="4158304" cy="198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Designed the bot using UiPath's state machine model to manage each phase: Initialization, Resume Processing, Scoring, and Output. This made the bot modular, predictable, and easy to maintain or debug.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56988" y="3140698"/>
            <a:ext cx="3118728" cy="2111402"/>
            <a:chOff x="0" y="0"/>
            <a:chExt cx="4158304" cy="28152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919537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PDF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Extraction with OCR Fallback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89628"/>
              <a:ext cx="4158304" cy="1425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Used Read PDF Text for standard files. If that failed (e.g., image-based resumes), fallback to Read PDF with OCR using Tesseract ensured no resume was skipped due to format.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94088" y="2826373"/>
            <a:ext cx="3085861" cy="2682902"/>
            <a:chOff x="0" y="0"/>
            <a:chExt cx="4114482" cy="35772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878231" cy="158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7"/>
                </a:lnSpc>
                <a:spcBef>
                  <a:spcPct val="0"/>
                </a:spcBef>
              </a:pPr>
              <a:r>
                <a:rPr lang="en-US" sz="2572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Regex-Based Data</a:t>
              </a:r>
              <a:r>
                <a:rPr lang="en-US" sz="2572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Extraction</a:t>
              </a:r>
            </a:p>
            <a:p>
              <a:pPr marL="0" lvl="0" indent="0" algn="l">
                <a:lnSpc>
                  <a:spcPts val="3087"/>
                </a:lnSpc>
                <a:spcBef>
                  <a:spcPct val="0"/>
                </a:spcBef>
              </a:pPr>
              <a:endParaRPr lang="en-US" sz="2572" b="1" u="none" strike="noStrike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89895"/>
              <a:ext cx="4114482" cy="1687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62"/>
                </a:lnSpc>
              </a:pPr>
              <a:r>
                <a:rPr lang="en-US" sz="1385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Applied regular expressions to dynamically extract key data like names, emails, titles, degree mentions, and years of experience. This gave flexibility across varied resume templates.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33278" y="2826373"/>
            <a:ext cx="3110895" cy="2921027"/>
            <a:chOff x="0" y="0"/>
            <a:chExt cx="4147860" cy="38947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3643944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Skill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Matching with Normalization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10328"/>
              <a:ext cx="4147860" cy="198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Converted both the reference skills and extracted text to lowercase and removed punctuation. This avoided mismatch due to variations like “Power-BI” vs “Power BI”. Used .Intersect() to identify matched skills from reference.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157155"/>
            <a:ext cx="3118728" cy="2501927"/>
            <a:chOff x="0" y="0"/>
            <a:chExt cx="4158304" cy="333590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3919537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Excel Outpu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 Generation and Sorting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10328"/>
              <a:ext cx="4158304" cy="1425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Used Build DataTable + Write Range to generate final scores. Results were sorted using .DefaultView.Sort to rank candidates by descending scores.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56988" y="6547680"/>
            <a:ext cx="3118728" cy="1901852"/>
            <a:chOff x="0" y="0"/>
            <a:chExt cx="4158304" cy="253580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3919537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Error Ha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ndling and Logging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389628"/>
              <a:ext cx="4158304" cy="114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All failures (e.g., unreadable resumes) were logged with timestamp. This ensured traceability and smooth unattended bot runs.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94088" y="6157155"/>
            <a:ext cx="3439190" cy="2711477"/>
            <a:chOff x="0" y="0"/>
            <a:chExt cx="4585586" cy="361530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432228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Weigh</a:t>
              </a: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ted Scoring Logic for Ranking Candidates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10328"/>
              <a:ext cx="4585586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Each resume was scored based on:</a:t>
              </a:r>
            </a:p>
            <a:p>
              <a:pPr marL="302265" lvl="1" indent="-151133" algn="l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Skills (40%)</a:t>
              </a:r>
            </a:p>
            <a:p>
              <a:pPr marL="302265" lvl="1" indent="-151133" algn="l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Experience (40%)</a:t>
              </a:r>
            </a:p>
            <a:p>
              <a:pPr marL="302265" lvl="1" indent="-151133" algn="l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Education (20%)</a:t>
              </a:r>
            </a:p>
            <a:p>
              <a:pPr algn="l">
                <a:lnSpc>
                  <a:spcPts val="1680"/>
                </a:lnSpc>
              </a:pPr>
              <a:r>
                <a:rPr lang="en-US" sz="14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This weighting model mirrors real-world recruiter priorities.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259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2348508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Resume Scoring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6044118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Resume Scoring Logic –</a:t>
            </a:r>
            <a:r>
              <a:rPr lang="en-US" sz="7200" b="1" u="none" strike="noStrike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How Candidates Were Ranked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31871"/>
            <a:ext cx="15445315" cy="688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AutoNum type="arabicPeriod"/>
            </a:pPr>
            <a:r>
              <a:rPr lang="en-US" sz="26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Skill M</a:t>
            </a:r>
            <a:r>
              <a:rPr lang="en-US" sz="2600" b="1" u="none" strike="noStrik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atch Score (40%)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Compares extracted skills from resume vs required skills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Uses lowercase normalization and fuzzy matching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Penalizes short skill lists with scaled logic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Formula Example: (matchedSkills.Count / requiredSkillsArray.Count) * 100</a:t>
            </a:r>
          </a:p>
          <a:p>
            <a:pPr algn="just">
              <a:lnSpc>
                <a:spcPts val="3640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2. </a:t>
            </a:r>
            <a:r>
              <a:rPr lang="en-US" sz="2600" b="1" u="none" strike="noStrik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Degree Score (20%)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Uses Regex pattern matching for keywords like “Master”, “Bachelor”, “Diploma”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Handles variants like “MSc”, “MBA”, “B.Tech”, etc.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Scoring: Master = 50, Bachelor = 30, Diploma = 15</a:t>
            </a:r>
          </a:p>
          <a:p>
            <a:pPr algn="just">
              <a:lnSpc>
                <a:spcPts val="3640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3. </a:t>
            </a:r>
            <a:r>
              <a:rPr lang="en-US" sz="2600" b="1" u="none" strike="noStrik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Experience Score (40%)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Extracted using Regex or numeric parsing of years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Supports decimal years like 2.5, 4.8 etc.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Linearly scaled: Min(experienceYears, 15) * 2</a:t>
            </a:r>
          </a:p>
          <a:p>
            <a:pPr algn="just">
              <a:lnSpc>
                <a:spcPts val="3640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4. </a:t>
            </a:r>
            <a:r>
              <a:rPr lang="en-US" sz="2600" b="1" u="none" strike="noStrik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Final Scoring Formula: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(SkillScore * 0.4) + (DegreeScore * 0.2) + (ExperienceScore * 0.4)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225" y="0"/>
            <a:ext cx="18594449" cy="12396299"/>
          </a:xfrm>
          <a:custGeom>
            <a:avLst/>
            <a:gdLst/>
            <a:ahLst/>
            <a:cxnLst/>
            <a:rect l="l" t="t" r="r" b="b"/>
            <a:pathLst>
              <a:path w="18594449" h="12396299">
                <a:moveTo>
                  <a:pt x="0" y="0"/>
                </a:moveTo>
                <a:lnTo>
                  <a:pt x="18594450" y="0"/>
                </a:lnTo>
                <a:lnTo>
                  <a:pt x="18594450" y="12396299"/>
                </a:lnTo>
                <a:lnTo>
                  <a:pt x="0" y="1239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032107"/>
            <a:ext cx="12465795" cy="3786249"/>
          </a:xfrm>
          <a:custGeom>
            <a:avLst/>
            <a:gdLst/>
            <a:ahLst/>
            <a:cxnLst/>
            <a:rect l="l" t="t" r="r" b="b"/>
            <a:pathLst>
              <a:path w="12465795" h="3786249">
                <a:moveTo>
                  <a:pt x="0" y="0"/>
                </a:moveTo>
                <a:lnTo>
                  <a:pt x="12465795" y="0"/>
                </a:lnTo>
                <a:lnTo>
                  <a:pt x="12465795" y="3786249"/>
                </a:lnTo>
                <a:lnTo>
                  <a:pt x="0" y="3786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67275"/>
            <a:ext cx="29337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27345"/>
            <a:ext cx="10606236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Output Snapshot &amp;</a:t>
            </a:r>
            <a:r>
              <a:rPr lang="en-US" sz="7200" b="1" u="none" strike="noStrike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Demo 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445" y="6429997"/>
            <a:ext cx="13881497" cy="200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Your paragraph textOutput file: Clean Excel workbook, no manual formatting needed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Automatically sorted by Final Score (highest to lowest)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Includes extracted and computed data side-by-side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Reusable and extendable with new resumes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90707" y="8820150"/>
            <a:ext cx="1317649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“Watch the bot process multiple resumes in real-time and generate ranked output.”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3356967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 &amp;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1209734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Went Wrong - and How I Fixed It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323" y="2454220"/>
            <a:ext cx="3118728" cy="4168802"/>
            <a:chOff x="0" y="0"/>
            <a:chExt cx="4158304" cy="55584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3919537" cy="307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1. R</a:t>
              </a: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esume Layout Inconsistencies - Some resumes had creative designs—sidebars, icons, and unusual section orders. These disrupted both string parsing and OCR.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96228"/>
              <a:ext cx="4158304" cy="216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Fix: Implemented flexible keyword anchors (e.g., "Skills", "Experience") and fallback regex patterns to locate information regardless of position.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95190" y="2949520"/>
            <a:ext cx="3118728" cy="2759102"/>
            <a:chOff x="0" y="0"/>
            <a:chExt cx="4158304" cy="36788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3841892" cy="1552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2. Skill Name Variations</a:t>
              </a:r>
            </a:p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Matching skills like "Power BI" vs. "powerbi" vs. "Power-BI" was tricky.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22" y="1872228"/>
              <a:ext cx="4156083" cy="18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Fix: Normalized skills by converting all to lowercase and stripping non-alphanumeric characters before comparison.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38434" y="2949520"/>
            <a:ext cx="3110895" cy="3063902"/>
            <a:chOff x="0" y="0"/>
            <a:chExt cx="4147860" cy="40852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3643944" cy="231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3. Final</a:t>
              </a: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Score Not Sorted Initially- Early test runs produced unsorted output, making top candidates hard to spot.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34228"/>
              <a:ext cx="4147860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Fix: Added logic to sort the DataTable by FinalScore descending before writing to Excel.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0323" y="6861148"/>
            <a:ext cx="3580351" cy="2492402"/>
            <a:chOff x="0" y="0"/>
            <a:chExt cx="4773802" cy="33232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4773802" cy="1552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4. OCR for Scanned PDFs - </a:t>
              </a:r>
            </a:p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Some resumes were images, not text-based PDFs, breaking string operations.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72228"/>
              <a:ext cx="415830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Fix: Integrated OCR fallback using UiPath's Tesseract OCR to extract data when text scraping failed.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95190" y="6718273"/>
            <a:ext cx="3118728" cy="2778152"/>
            <a:chOff x="0" y="0"/>
            <a:chExt cx="4158304" cy="370420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158304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5. Debug vs. Full Run Discrepancies.</a:t>
              </a:r>
            </a:p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Some variables behaved differently in debug mode vs. full runs.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253228"/>
              <a:ext cx="415830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Fix: Declared and initialized all variables explicitly, added safety checks for null values.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38434" y="6689698"/>
            <a:ext cx="3118728" cy="3006752"/>
            <a:chOff x="0" y="0"/>
            <a:chExt cx="4158304" cy="400900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4158304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80"/>
                </a:lnSpc>
                <a:spcBef>
                  <a:spcPct val="0"/>
                </a:spcBef>
              </a:pPr>
              <a:r>
                <a:rPr lang="en-US" sz="19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6. Skill Section Sometimes Missing - Skill Section Sometimes Missing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91228"/>
              <a:ext cx="4158304" cy="2517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As our organization grows, our processes need to be scalable. RPA will provide the flexibility to adapt to changing workloads and requirements, ensuring long-term sustainability.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365045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b="1">
                <a:solidFill>
                  <a:srgbClr val="97999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Testing &amp; Enhancements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6492240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Tested for reliability and enhanced based on findings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84281"/>
            <a:ext cx="3118728" cy="3349652"/>
            <a:chOff x="0" y="0"/>
            <a:chExt cx="4158304" cy="44662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3919537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1: Testing Approach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89628"/>
              <a:ext cx="4158304" cy="307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13" lvl="1" indent="-205106" algn="l">
                <a:lnSpc>
                  <a:spcPts val="2280"/>
                </a:lnSpc>
                <a:buFont typeface="Arial"/>
                <a:buChar char="•"/>
              </a:pPr>
              <a:r>
                <a:rPr lang="en-US" sz="19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Unit testing of regex and filters in Studio debug mode</a:t>
              </a:r>
            </a:p>
            <a:p>
              <a:pPr marL="410213" lvl="1" indent="-205106" algn="l">
                <a:lnSpc>
                  <a:spcPts val="2280"/>
                </a:lnSpc>
                <a:buFont typeface="Arial"/>
                <a:buChar char="•"/>
              </a:pPr>
              <a:r>
                <a:rPr lang="en-US" sz="19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Simulated runs on small resume batches</a:t>
              </a:r>
            </a:p>
            <a:p>
              <a:pPr marL="410213" lvl="1" indent="-205106" algn="l">
                <a:lnSpc>
                  <a:spcPts val="2280"/>
                </a:lnSpc>
                <a:buFont typeface="Arial"/>
                <a:buChar char="•"/>
              </a:pPr>
              <a:r>
                <a:rPr lang="en-US" sz="19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Full-scale testing on 140+ resumes to ensure stability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59772" y="2565231"/>
            <a:ext cx="3118728" cy="3063902"/>
            <a:chOff x="0" y="0"/>
            <a:chExt cx="4158304" cy="40852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841892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2: Security Measures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22" y="1389628"/>
              <a:ext cx="4156083" cy="2695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Dynamic folder paths using GetCurrentDirectory</a:t>
              </a:r>
            </a:p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Protected resume parsing with Try-Catch</a:t>
              </a:r>
            </a:p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No sensitive info stored or shared externally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85278" y="2527131"/>
            <a:ext cx="3221330" cy="4206902"/>
            <a:chOff x="0" y="0"/>
            <a:chExt cx="4295106" cy="56092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3773302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3: Enhancements Added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89628"/>
              <a:ext cx="4295106" cy="421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Smarter experience parsing with regex fallback</a:t>
              </a:r>
            </a:p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Degree recognition extended (e.g., MBA, B.Tech)</a:t>
              </a:r>
            </a:p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Sorted Excel output by FinalScore</a:t>
              </a:r>
            </a:p>
            <a:p>
              <a:pPr marL="410209" lvl="1" indent="-205105" algn="l">
                <a:lnSpc>
                  <a:spcPts val="2279"/>
                </a:lnSpc>
                <a:buFont typeface="Arial"/>
                <a:buChar char="•"/>
              </a:pPr>
              <a:r>
                <a:rPr lang="en-US" sz="1899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Logs with timestamps for skipped/processed files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55125" y="2974806"/>
            <a:ext cx="3580351" cy="2273327"/>
            <a:chOff x="0" y="0"/>
            <a:chExt cx="4773802" cy="30311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477380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4: Impact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8928"/>
              <a:ext cx="4158304" cy="216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3" lvl="1" indent="-194312" algn="l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Bot became robust, scalable, and resume-agnostic</a:t>
              </a:r>
            </a:p>
            <a:p>
              <a:pPr marL="388623" lvl="1" indent="-194312" algn="l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Ready for unattended automation in real use-cases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1229</Words>
  <Application>Microsoft Macintosh PowerPoint</Application>
  <PresentationFormat>Custom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Codec Pro</vt:lpstr>
      <vt:lpstr>Arial</vt:lpstr>
      <vt:lpstr>Codec Pro Bold</vt:lpstr>
      <vt:lpstr>Bebas Neue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Robotic Process Automation (RPA) Project Proposal</dc:title>
  <cp:lastModifiedBy>Syed, Arsh</cp:lastModifiedBy>
  <cp:revision>2</cp:revision>
  <dcterms:created xsi:type="dcterms:W3CDTF">2006-08-16T00:00:00Z</dcterms:created>
  <dcterms:modified xsi:type="dcterms:W3CDTF">2025-05-08T23:19:58Z</dcterms:modified>
  <dc:identifier>DAGm4ORyGOU</dc:identifier>
</cp:coreProperties>
</file>